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306" r:id="rId3"/>
    <p:sldId id="311" r:id="rId4"/>
    <p:sldId id="302" r:id="rId5"/>
    <p:sldId id="317" r:id="rId6"/>
    <p:sldId id="314" r:id="rId7"/>
    <p:sldId id="297" r:id="rId8"/>
    <p:sldId id="307" r:id="rId9"/>
    <p:sldId id="308" r:id="rId10"/>
    <p:sldId id="309" r:id="rId11"/>
    <p:sldId id="310" r:id="rId12"/>
    <p:sldId id="318" r:id="rId13"/>
    <p:sldId id="319" r:id="rId14"/>
    <p:sldId id="320" r:id="rId15"/>
    <p:sldId id="322" r:id="rId16"/>
    <p:sldId id="323" r:id="rId17"/>
    <p:sldId id="325" r:id="rId18"/>
    <p:sldId id="326" r:id="rId19"/>
    <p:sldId id="324" r:id="rId20"/>
    <p:sldId id="328" r:id="rId21"/>
    <p:sldId id="329" r:id="rId22"/>
    <p:sldId id="32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bullet points on this</a:t>
            </a:r>
            <a:r>
              <a:rPr lang="en-US" baseline="0" dirty="0"/>
              <a:t> slide are an unordered list!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 ordered list has numbers – for example, the MCU movies in release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examples of links. There are also a couple of broken ones – have the students try to figure out what is wrong with those.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529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to having multiple HTML pages is to make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6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what a link to a new file looks like – it’s another </a:t>
            </a:r>
            <a:r>
              <a:rPr lang="en-US" b="1" dirty="0"/>
              <a:t>a</a:t>
            </a:r>
            <a:r>
              <a:rPr lang="en-US" dirty="0"/>
              <a:t> element.</a:t>
            </a:r>
          </a:p>
          <a:p>
            <a:endParaRPr lang="en-US" dirty="0"/>
          </a:p>
          <a:p>
            <a:r>
              <a:rPr lang="en-US" dirty="0"/>
              <a:t>Ask the students to guess the answers to some questions, and then reveal the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7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an example of a website that contains multiple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5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bonus, show students how it is possible to embed most </a:t>
            </a:r>
            <a:r>
              <a:rPr lang="en-US" dirty="0" err="1"/>
              <a:t>youtube</a:t>
            </a:r>
            <a:r>
              <a:rPr lang="en-US" dirty="0"/>
              <a:t> videos on their websites.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an example of a website that contains an embedded YouTube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66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child elements go </a:t>
            </a:r>
            <a:r>
              <a:rPr lang="en-US" b="1" i="1" dirty="0"/>
              <a:t>within</a:t>
            </a:r>
            <a:r>
              <a:rPr lang="en-US" b="0" i="0" dirty="0"/>
              <a:t> parent elements. Start with the opening tag for the UL , then put the full LI elements (opening tag, content, closing tag), then the closing tag for the 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the </a:t>
            </a:r>
            <a:r>
              <a:rPr lang="en-US" dirty="0" err="1"/>
              <a:t>Repl</a:t>
            </a:r>
            <a:r>
              <a:rPr lang="en-US" dirty="0"/>
              <a:t> to show lists in action.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Here we really want to emphasize the hierarchical structure of HTML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show switching from &lt;ul&gt; to &lt;</a:t>
            </a:r>
            <a:r>
              <a:rPr lang="en-US" dirty="0" err="1"/>
              <a:t>ol</a:t>
            </a:r>
            <a:r>
              <a:rPr lang="en-US" dirty="0"/>
              <a:t>&gt;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about the relationship between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59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</a:t>
            </a:r>
            <a:r>
              <a:rPr lang="en-US" baseline="0" dirty="0"/>
              <a:t> what </a:t>
            </a:r>
            <a:r>
              <a:rPr lang="en-US" b="1" baseline="0" dirty="0" err="1"/>
              <a:t>href</a:t>
            </a:r>
            <a:r>
              <a:rPr lang="en-US" baseline="0" dirty="0"/>
              <a:t> does – it tells the link where to go when clicked!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</a:t>
            </a:r>
            <a:r>
              <a:rPr lang="en-US" baseline="0" dirty="0"/>
              <a:t> each part of the attribute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6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85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the </a:t>
            </a:r>
            <a:r>
              <a:rPr lang="en-US" dirty="0" err="1"/>
              <a:t>Repl</a:t>
            </a:r>
            <a:r>
              <a:rPr lang="en-US" dirty="0"/>
              <a:t> to show attributes in action. Uncomment the commented lines of code to display</a:t>
            </a:r>
            <a:r>
              <a:rPr lang="en-US" baseline="0" dirty="0"/>
              <a:t> them. You should be able to use </a:t>
            </a:r>
            <a:r>
              <a:rPr lang="en-US" b="1" baseline="0" dirty="0"/>
              <a:t>Ctrl</a:t>
            </a:r>
            <a:r>
              <a:rPr lang="en-US" baseline="0" dirty="0"/>
              <a:t>+</a:t>
            </a:r>
            <a:r>
              <a:rPr lang="en-US" b="1" baseline="0" dirty="0"/>
              <a:t>/</a:t>
            </a:r>
            <a:r>
              <a:rPr lang="en-US" baseline="0" dirty="0"/>
              <a:t> to comment and uncomment code in </a:t>
            </a:r>
            <a:r>
              <a:rPr lang="en-US" baseline="0" dirty="0" err="1"/>
              <a:t>Repl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if they recognize this character. It’s Link from Zelda!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02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example of a link – the </a:t>
            </a:r>
            <a:r>
              <a:rPr lang="en-US" b="1" dirty="0"/>
              <a:t>a</a:t>
            </a:r>
            <a:r>
              <a:rPr lang="en-US" b="0" dirty="0"/>
              <a:t> or </a:t>
            </a:r>
            <a:r>
              <a:rPr lang="en-US" b="1" dirty="0"/>
              <a:t>anchor</a:t>
            </a:r>
            <a:r>
              <a:rPr lang="en-US" b="0" dirty="0"/>
              <a:t> element</a:t>
            </a:r>
          </a:p>
          <a:p>
            <a:r>
              <a:rPr lang="en-US" b="0" dirty="0"/>
              <a:t>Have the students guess the answers to these questions – and then reveal the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May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May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May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AttributeExam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LinkExampl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MultiplePagesExamp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YouTubeEmb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FE4isN2YyBo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ListExamp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More HTML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565084" cy="553998"/>
          </a:xfrm>
        </p:spPr>
        <p:txBody>
          <a:bodyPr/>
          <a:lstStyle/>
          <a:p>
            <a:r>
              <a:rPr lang="en-US"/>
              <a:t>Introduction to Web </a:t>
            </a:r>
            <a:r>
              <a:rPr lang="en-US" dirty="0"/>
              <a:t>development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>
              <a:buNone/>
            </a:pP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"dog.png"</a:t>
            </a: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0">
              <a:buClr>
                <a:srgbClr val="98989A"/>
              </a:buClr>
            </a:pPr>
            <a:endParaRPr lang="en-US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name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endParaRPr lang="en-US" sz="4800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value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dog.png</a:t>
            </a:r>
            <a:endParaRPr lang="en-US" sz="4800" dirty="0">
              <a:solidFill>
                <a:srgbClr val="56565A"/>
              </a:solidFill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3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https://replit.com/@HylandOutreach/AttributeExamples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890688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</a:t>
            </a:r>
          </a:p>
        </p:txBody>
      </p:sp>
      <p:pic>
        <p:nvPicPr>
          <p:cNvPr id="1026" name="Picture 2" descr="Fighters | Super Smash Bros. Ultimate for the Nintendo Switch System |  Official Site">
            <a:extLst>
              <a:ext uri="{FF2B5EF4-FFF2-40B4-BE49-F238E27FC236}">
                <a16:creationId xmlns:a16="http://schemas.microsoft.com/office/drawing/2014/main" id="{31900031-4114-4EE4-94AD-BA6E57AA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0"/>
            <a:ext cx="643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BD39B-FF92-4DDC-9E2B-43E91B9E00B2}"/>
              </a:ext>
            </a:extLst>
          </p:cNvPr>
          <p:cNvSpPr/>
          <p:nvPr/>
        </p:nvSpPr>
        <p:spPr bwMode="auto">
          <a:xfrm>
            <a:off x="266700" y="2971800"/>
            <a:ext cx="33147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57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EC6C-5140-430B-854A-C2242DA3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link on a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8A46-F4B2-4BFC-839C-AD6FF500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11430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200" dirty="0"/>
              <a:t>In a website, a hyperlink (or </a:t>
            </a:r>
            <a:r>
              <a:rPr lang="en-US" sz="3200" b="1" dirty="0"/>
              <a:t>link</a:t>
            </a:r>
            <a:r>
              <a:rPr lang="en-US" sz="3200" dirty="0"/>
              <a:t>) is an item like a word or button that points to another location</a:t>
            </a:r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b="1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085BC10-4D04-4778-A637-3620F6D3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71889"/>
            <a:ext cx="8686801" cy="3812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3D48A-18A4-4735-82BE-C4F3DD0DE42C}"/>
              </a:ext>
            </a:extLst>
          </p:cNvPr>
          <p:cNvSpPr/>
          <p:nvPr/>
        </p:nvSpPr>
        <p:spPr bwMode="auto">
          <a:xfrm>
            <a:off x="9296400" y="1143000"/>
            <a:ext cx="2514600" cy="4941798"/>
          </a:xfrm>
          <a:prstGeom prst="rect">
            <a:avLst/>
          </a:prstGeom>
          <a:solidFill>
            <a:srgbClr val="E95EBE"/>
          </a:solidFill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What is a URL?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URL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is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address that is used to locate resources on the web</a:t>
            </a:r>
            <a:endParaRPr lang="en-US" sz="3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58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E717-9105-4834-A3F7-6A1B5936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make a link in html – </a:t>
            </a:r>
            <a:r>
              <a:rPr lang="en-US" sz="4400" cap="none" dirty="0">
                <a:solidFill>
                  <a:srgbClr val="FF8300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2F52-0B9B-4D0B-A510-B2A7761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7300"/>
            <a:ext cx="11430000" cy="685799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"http://google.com"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06378-7016-4AAA-8F6A-310AB700C269}"/>
              </a:ext>
            </a:extLst>
          </p:cNvPr>
          <p:cNvSpPr/>
          <p:nvPr/>
        </p:nvSpPr>
        <p:spPr bwMode="auto">
          <a:xfrm>
            <a:off x="381000" y="2057400"/>
            <a:ext cx="5257800" cy="1943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Where will this link go?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http://google.com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42AAB-B92E-465C-B4C9-25AD1C6C514C}"/>
              </a:ext>
            </a:extLst>
          </p:cNvPr>
          <p:cNvSpPr/>
          <p:nvPr/>
        </p:nvSpPr>
        <p:spPr bwMode="auto">
          <a:xfrm>
            <a:off x="6781800" y="2285999"/>
            <a:ext cx="4914900" cy="194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the link say?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Click 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84F7C-540F-461F-BEC9-C278843DC2B3}"/>
              </a:ext>
            </a:extLst>
          </p:cNvPr>
          <p:cNvSpPr/>
          <p:nvPr/>
        </p:nvSpPr>
        <p:spPr bwMode="auto">
          <a:xfrm>
            <a:off x="952501" y="4278794"/>
            <a:ext cx="4914900" cy="1943100"/>
          </a:xfrm>
          <a:prstGeom prst="rect">
            <a:avLst/>
          </a:prstGeom>
          <a:solidFill>
            <a:srgbClr val="FF8300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attribute?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href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1DE43-18C4-4786-BBB8-89D5AAB8B443}"/>
              </a:ext>
            </a:extLst>
          </p:cNvPr>
          <p:cNvSpPr/>
          <p:nvPr/>
        </p:nvSpPr>
        <p:spPr bwMode="auto">
          <a:xfrm>
            <a:off x="6324600" y="4571999"/>
            <a:ext cx="5029200" cy="1943100"/>
          </a:xfrm>
          <a:prstGeom prst="rect">
            <a:avLst/>
          </a:prstGeom>
          <a:solidFill>
            <a:srgbClr val="E95EBE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tag name?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58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https://replit.com/@HylandOutreach/LinkExamples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179255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pages</a:t>
            </a:r>
          </a:p>
        </p:txBody>
      </p:sp>
      <p:pic>
        <p:nvPicPr>
          <p:cNvPr id="2052" name="Picture 4" descr="The 50 great books on education">
            <a:extLst>
              <a:ext uri="{FF2B5EF4-FFF2-40B4-BE49-F238E27FC236}">
                <a16:creationId xmlns:a16="http://schemas.microsoft.com/office/drawing/2014/main" id="{9996F653-00F3-464B-8C79-416B52085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9" r="22829"/>
          <a:stretch/>
        </p:blipFill>
        <p:spPr bwMode="auto">
          <a:xfrm>
            <a:off x="5181600" y="0"/>
            <a:ext cx="701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231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F989-42F2-4EFE-8898-715D9F85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file in </a:t>
            </a:r>
            <a:r>
              <a:rPr lang="en-US" dirty="0" err="1"/>
              <a:t>replit</a:t>
            </a:r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DFC9664-95C9-44A0-B21F-264F275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3100"/>
            <a:ext cx="6553200" cy="3467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B315B-52B7-4DD0-B5CA-77E5986A138B}"/>
              </a:ext>
            </a:extLst>
          </p:cNvPr>
          <p:cNvSpPr/>
          <p:nvPr/>
        </p:nvSpPr>
        <p:spPr bwMode="auto">
          <a:xfrm>
            <a:off x="7124700" y="1943100"/>
            <a:ext cx="4686300" cy="3467100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Click the “Add file” button</a:t>
            </a:r>
          </a:p>
          <a:p>
            <a:pPr marL="457200" indent="-4572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 the filename</a:t>
            </a:r>
          </a:p>
          <a:p>
            <a:pPr marL="457200" indent="-4572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Make sure it ends in </a:t>
            </a: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.html</a:t>
            </a:r>
          </a:p>
          <a:p>
            <a:pPr marL="457200" indent="-4572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Press Enter</a:t>
            </a:r>
          </a:p>
          <a:p>
            <a:pPr marL="457200" indent="-4572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Note: the </a:t>
            </a:r>
            <a:r>
              <a:rPr lang="en-US" sz="2400" b="1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index.html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file will always be the homepage</a:t>
            </a:r>
          </a:p>
        </p:txBody>
      </p:sp>
    </p:spTree>
    <p:extLst>
      <p:ext uri="{BB962C8B-B14F-4D97-AF65-F5344CB8AC3E}">
        <p14:creationId xmlns:p14="http://schemas.microsoft.com/office/powerpoint/2010/main" val="8016235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CC46-7628-429F-8E3D-6AA0F7F2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Linking to the new file with an </a:t>
            </a:r>
            <a:r>
              <a:rPr lang="en-US" sz="4400" cap="none" dirty="0">
                <a:solidFill>
                  <a:srgbClr val="FF8300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291D7-40D9-4624-918A-54EC466BD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800100"/>
          </a:xfrm>
        </p:spPr>
        <p:txBody>
          <a:bodyPr/>
          <a:lstStyle/>
          <a:p>
            <a:pPr marL="57150" indent="0">
              <a:buNone/>
            </a:pPr>
            <a:r>
              <a:rPr lang="en-US" sz="3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"newpage.html"</a:t>
            </a:r>
            <a:r>
              <a:rPr lang="en-US" sz="3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 to New Page</a:t>
            </a:r>
            <a:r>
              <a:rPr lang="en-US" sz="3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sz="3600" dirty="0"/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7CBE74-A6C3-4AF6-AC76-CB04ACC9E0E1}"/>
              </a:ext>
            </a:extLst>
          </p:cNvPr>
          <p:cNvSpPr/>
          <p:nvPr/>
        </p:nvSpPr>
        <p:spPr bwMode="auto">
          <a:xfrm>
            <a:off x="381000" y="2457450"/>
            <a:ext cx="5257800" cy="1943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</a:t>
            </a:r>
            <a:r>
              <a:rPr lang="en-US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href</a:t>
            </a: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value?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newpage.html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5AD2-4B11-402B-BCBE-E9A87E9F4C36}"/>
              </a:ext>
            </a:extLst>
          </p:cNvPr>
          <p:cNvSpPr/>
          <p:nvPr/>
        </p:nvSpPr>
        <p:spPr bwMode="auto">
          <a:xfrm>
            <a:off x="6210300" y="2286000"/>
            <a:ext cx="5450842" cy="3086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happen when this link is clicked?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website will open the </a:t>
            </a:r>
            <a:r>
              <a:rPr lang="en-US" sz="4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newpage.html</a:t>
            </a: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file</a:t>
            </a:r>
            <a:endParaRPr lang="en-US" sz="4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12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Pages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9600" dirty="0">
                <a:hlinkClick r:id="rId3"/>
              </a:rPr>
              <a:t>https://replit.com/@HylandOutreach/MultiplePagesExample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277117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Lists</a:t>
            </a:r>
          </a:p>
          <a:p>
            <a:r>
              <a:rPr lang="en-US" dirty="0"/>
              <a:t>HTML Attributes</a:t>
            </a:r>
          </a:p>
          <a:p>
            <a:r>
              <a:rPr lang="en-US" dirty="0"/>
              <a:t>HTML Links</a:t>
            </a:r>
          </a:p>
          <a:p>
            <a:r>
              <a:rPr lang="en-US" dirty="0"/>
              <a:t>Multiple HTML Pages</a:t>
            </a:r>
          </a:p>
        </p:txBody>
      </p:sp>
    </p:spTree>
    <p:extLst>
      <p:ext uri="{BB962C8B-B14F-4D97-AF65-F5344CB8AC3E}">
        <p14:creationId xmlns:p14="http://schemas.microsoft.com/office/powerpoint/2010/main" val="35117872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C1F1-18B7-48B0-804D-A1B3BE3A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Embedding </a:t>
            </a:r>
            <a:r>
              <a:rPr lang="en-US" dirty="0" err="1"/>
              <a:t>youtube</a:t>
            </a:r>
            <a:r>
              <a:rPr lang="en-US" dirty="0"/>
              <a:t>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02D0-541A-4373-94D3-A161A347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57150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Copy an </a:t>
            </a:r>
            <a:r>
              <a:rPr lang="en-US" b="1" dirty="0">
                <a:latin typeface="Consolas" panose="020B0609020204030204" pitchFamily="49" charset="0"/>
              </a:rPr>
              <a:t>iframe</a:t>
            </a:r>
            <a:r>
              <a:rPr lang="en-US" dirty="0"/>
              <a:t> element from YouTube, and paste it into your HTML!</a:t>
            </a:r>
          </a:p>
        </p:txBody>
      </p:sp>
      <p:pic>
        <p:nvPicPr>
          <p:cNvPr id="5" name="Picture 4" descr="SHARE - Embed - COPY">
            <a:extLst>
              <a:ext uri="{FF2B5EF4-FFF2-40B4-BE49-F238E27FC236}">
                <a16:creationId xmlns:a16="http://schemas.microsoft.com/office/drawing/2014/main" id="{34FE62D6-0413-44C8-9227-74F200D8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200"/>
            <a:ext cx="10096500" cy="512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07CFA-26CD-47C4-8AD1-8B7FD2F95FC7}"/>
              </a:ext>
            </a:extLst>
          </p:cNvPr>
          <p:cNvSpPr txBox="1"/>
          <p:nvPr/>
        </p:nvSpPr>
        <p:spPr>
          <a:xfrm>
            <a:off x="3924300" y="1629168"/>
            <a:ext cx="4343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SHARE – Embed - COPY</a:t>
            </a:r>
          </a:p>
        </p:txBody>
      </p:sp>
    </p:spTree>
    <p:extLst>
      <p:ext uri="{BB962C8B-B14F-4D97-AF65-F5344CB8AC3E}">
        <p14:creationId xmlns:p14="http://schemas.microsoft.com/office/powerpoint/2010/main" val="985579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</a:t>
            </a:r>
            <a:r>
              <a:rPr lang="en-US" dirty="0" err="1"/>
              <a:t>Youtube</a:t>
            </a:r>
            <a:r>
              <a:rPr lang="en-US" dirty="0"/>
              <a:t> Video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https://replit.com/@HylandOutreach/YouTubeEmbed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6205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CE63D5-5734-4B62-93E0-EAA8B40AE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09254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>
            <a:normAutofit/>
          </a:bodyPr>
          <a:lstStyle/>
          <a:p>
            <a:r>
              <a:rPr lang="en-US" sz="4800" dirty="0"/>
              <a:t>Lists in HTML</a:t>
            </a:r>
          </a:p>
        </p:txBody>
      </p:sp>
      <p:pic>
        <p:nvPicPr>
          <p:cNvPr id="6" name="Online Media 5" title="Spongebob Squarepants - Floating Shopping List">
            <a:hlinkClick r:id="" action="ppaction://media"/>
            <a:extLst>
              <a:ext uri="{FF2B5EF4-FFF2-40B4-BE49-F238E27FC236}">
                <a16:creationId xmlns:a16="http://schemas.microsoft.com/office/drawing/2014/main" id="{5E033E83-3D4B-493A-ADAC-E66B28B809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81600" y="8001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7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The list elements: </a:t>
            </a:r>
            <a:r>
              <a:rPr lang="en-US" sz="4000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accent6"/>
                </a:solidFill>
              </a:rPr>
              <a:t> and </a:t>
            </a:r>
            <a:r>
              <a:rPr lang="en-US" sz="4000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ol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Lists are used to display groups of items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They can be </a:t>
            </a:r>
            <a:r>
              <a:rPr lang="en-US" sz="3600" b="1" dirty="0">
                <a:solidFill>
                  <a:schemeClr val="bg1"/>
                </a:solidFill>
              </a:rPr>
              <a:t>unordered</a:t>
            </a:r>
            <a:r>
              <a:rPr lang="en-US" sz="3600" dirty="0">
                <a:solidFill>
                  <a:schemeClr val="bg1"/>
                </a:solidFill>
              </a:rPr>
              <a:t> or </a:t>
            </a:r>
            <a:r>
              <a:rPr lang="en-US" sz="3600" b="1" dirty="0">
                <a:solidFill>
                  <a:schemeClr val="bg1"/>
                </a:solidFill>
              </a:rPr>
              <a:t>ordered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Each item is its own HTML element: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283" y="3429000"/>
            <a:ext cx="5165517" cy="275767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Eggs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Milk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6335" y="3429000"/>
            <a:ext cx="6294031" cy="275767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ol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Iron Man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4000" dirty="0">
                <a:solidFill>
                  <a:srgbClr val="D4D4D4"/>
                </a:solidFill>
                <a:latin typeface="Consolas" panose="020B0609020204030204" pitchFamily="49" charset="0"/>
              </a:rPr>
              <a:t>The Hulk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4000" dirty="0">
                <a:solidFill>
                  <a:srgbClr val="569CD6"/>
                </a:solidFill>
                <a:latin typeface="Consolas" panose="020B0609020204030204" pitchFamily="49" charset="0"/>
              </a:rPr>
              <a:t>ol</a:t>
            </a:r>
            <a:r>
              <a:rPr lang="it-IT" sz="4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4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552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7D62-7EFE-4CCA-9F34-E28816BC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relationships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D393-354A-414D-83A2-335540F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6629400" cy="5257800"/>
          </a:xfrm>
        </p:spPr>
        <p:txBody>
          <a:bodyPr/>
          <a:lstStyle/>
          <a:p>
            <a:pPr marL="57150" indent="0">
              <a:buNone/>
            </a:pP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it-IT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it-IT" sz="5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it-IT" sz="5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 A</a:t>
            </a: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it-IT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it-IT" sz="5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it-IT" sz="5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 B</a:t>
            </a: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it-IT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it-IT" sz="5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it-IT" sz="5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 C</a:t>
            </a: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it-IT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r>
              <a:rPr lang="it-IT" sz="5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it-IT" sz="5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065F7-6C0D-440E-A779-B002F9FB2530}"/>
              </a:ext>
            </a:extLst>
          </p:cNvPr>
          <p:cNvSpPr/>
          <p:nvPr/>
        </p:nvSpPr>
        <p:spPr bwMode="auto">
          <a:xfrm>
            <a:off x="381000" y="1143000"/>
            <a:ext cx="1714500" cy="9144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317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360B3-F14B-482E-8AF5-33BD5DA9CFFC}"/>
              </a:ext>
            </a:extLst>
          </p:cNvPr>
          <p:cNvSpPr/>
          <p:nvPr/>
        </p:nvSpPr>
        <p:spPr bwMode="auto">
          <a:xfrm>
            <a:off x="381000" y="5029200"/>
            <a:ext cx="2057400" cy="9144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31750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B9A6D0-1902-41CA-8680-DE6F4EFCD110}"/>
              </a:ext>
            </a:extLst>
          </p:cNvPr>
          <p:cNvCxnSpPr/>
          <p:nvPr/>
        </p:nvCxnSpPr>
        <p:spPr>
          <a:xfrm>
            <a:off x="838200" y="2057400"/>
            <a:ext cx="0" cy="2971800"/>
          </a:xfrm>
          <a:prstGeom prst="line">
            <a:avLst/>
          </a:prstGeom>
          <a:ln w="82550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B84BCF-8191-42FA-BA80-A711183D4D64}"/>
              </a:ext>
            </a:extLst>
          </p:cNvPr>
          <p:cNvSpPr txBox="1"/>
          <p:nvPr/>
        </p:nvSpPr>
        <p:spPr>
          <a:xfrm>
            <a:off x="7284554" y="1545535"/>
            <a:ext cx="2114550" cy="1702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536B2-556A-46CF-980F-2DC88AAB628E}"/>
              </a:ext>
            </a:extLst>
          </p:cNvPr>
          <p:cNvSpPr txBox="1"/>
          <p:nvPr/>
        </p:nvSpPr>
        <p:spPr>
          <a:xfrm>
            <a:off x="9684854" y="1750206"/>
            <a:ext cx="2114550" cy="1292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3600" b="0" dirty="0">
                <a:effectLst/>
              </a:rPr>
              <a:t>Parent element</a:t>
            </a:r>
            <a:endParaRPr lang="en-US" sz="1600" dirty="0" err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7988E-4D7F-4DE4-9858-9E5CB04D372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9399104" y="2396537"/>
            <a:ext cx="285750" cy="0"/>
          </a:xfrm>
          <a:prstGeom prst="line">
            <a:avLst/>
          </a:prstGeom>
          <a:ln w="41275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3594C20-F93F-41FE-946C-E1C10C3C71A0}"/>
              </a:ext>
            </a:extLst>
          </p:cNvPr>
          <p:cNvSpPr/>
          <p:nvPr/>
        </p:nvSpPr>
        <p:spPr bwMode="auto">
          <a:xfrm>
            <a:off x="1162049" y="2072146"/>
            <a:ext cx="5734045" cy="9144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31750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EC049-87D9-485F-AAF7-DA7A7270EB44}"/>
              </a:ext>
            </a:extLst>
          </p:cNvPr>
          <p:cNvSpPr txBox="1"/>
          <p:nvPr/>
        </p:nvSpPr>
        <p:spPr>
          <a:xfrm>
            <a:off x="7284554" y="3914667"/>
            <a:ext cx="2114550" cy="1702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ABB90-9F57-4217-8A63-AF8B21445654}"/>
              </a:ext>
            </a:extLst>
          </p:cNvPr>
          <p:cNvSpPr txBox="1"/>
          <p:nvPr/>
        </p:nvSpPr>
        <p:spPr>
          <a:xfrm>
            <a:off x="9684854" y="4119338"/>
            <a:ext cx="2114550" cy="129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3600" b="0" dirty="0">
                <a:effectLst/>
              </a:rPr>
              <a:t>Child element</a:t>
            </a:r>
            <a:endParaRPr lang="en-US" sz="1600" dirty="0" err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6B72DD-5F99-47D2-9A0D-855A188BC472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9399104" y="4765669"/>
            <a:ext cx="285750" cy="0"/>
          </a:xfrm>
          <a:prstGeom prst="line">
            <a:avLst/>
          </a:prstGeom>
          <a:ln w="41275">
            <a:solidFill>
              <a:schemeClr val="accent2"/>
            </a:solidFill>
            <a:miter lim="800000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71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https://replit.com/@HylandOutreach/ListExample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578667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pic>
        <p:nvPicPr>
          <p:cNvPr id="1030" name="Picture 6" descr="Image result for rpg attribu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70"/>
          <a:stretch/>
        </p:blipFill>
        <p:spPr bwMode="auto">
          <a:xfrm>
            <a:off x="5181600" y="-6145"/>
            <a:ext cx="7086600" cy="68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example: The image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315700" cy="1714500"/>
          </a:xfrm>
        </p:spPr>
        <p:txBody>
          <a:bodyPr>
            <a:normAutofit fontScale="92500"/>
          </a:bodyPr>
          <a:lstStyle/>
          <a:p>
            <a:pPr marL="57150" indent="0" algn="ctr">
              <a:buNone/>
            </a:pPr>
            <a:endParaRPr lang="en-US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"http://google.com/dog.jpg"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95500" y="1815878"/>
            <a:ext cx="9029700" cy="685800"/>
          </a:xfrm>
          <a:prstGeom prst="rect">
            <a:avLst/>
          </a:prstGeom>
          <a:solidFill>
            <a:schemeClr val="accent2">
              <a:alpha val="10000"/>
            </a:schemeClr>
          </a:solidFill>
          <a:ln w="412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045148"/>
            <a:ext cx="6465553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Q:</a:t>
            </a:r>
            <a:r>
              <a:rPr lang="en-US" sz="4000" dirty="0">
                <a:solidFill>
                  <a:schemeClr val="accent6"/>
                </a:solidFill>
              </a:rPr>
              <a:t> What does 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4457700"/>
            <a:ext cx="1143000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A: </a:t>
            </a:r>
            <a:r>
              <a:rPr lang="en-US" sz="4000" dirty="0">
                <a:solidFill>
                  <a:schemeClr val="accent6"/>
                </a:solidFill>
              </a:rPr>
              <a:t>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i="1" dirty="0">
                <a:solidFill>
                  <a:schemeClr val="accent6"/>
                </a:solidFill>
              </a:rPr>
              <a:t>attribute</a:t>
            </a:r>
            <a:r>
              <a:rPr lang="en-US" sz="4000" dirty="0">
                <a:solidFill>
                  <a:schemeClr val="accent6"/>
                </a:solidFill>
              </a:rPr>
              <a:t> tells the website which image to show on the page</a:t>
            </a:r>
          </a:p>
        </p:txBody>
      </p:sp>
    </p:spTree>
    <p:extLst>
      <p:ext uri="{BB962C8B-B14F-4D97-AF65-F5344CB8AC3E}">
        <p14:creationId xmlns:p14="http://schemas.microsoft.com/office/powerpoint/2010/main" val="288920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attributes?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Attributes add extra information to HTML elements</a:t>
            </a:r>
          </a:p>
          <a:p>
            <a:pPr lvl="1"/>
            <a:r>
              <a:rPr lang="en-US" sz="2800" dirty="0"/>
              <a:t>They change what an element does</a:t>
            </a:r>
          </a:p>
          <a:p>
            <a:pPr lvl="1"/>
            <a:endParaRPr lang="en-US" dirty="0"/>
          </a:p>
          <a:p>
            <a:r>
              <a:rPr lang="en-US" sz="3200" dirty="0"/>
              <a:t>Attributes go inside of the </a:t>
            </a:r>
            <a:r>
              <a:rPr lang="en-US" sz="3200" i="1" dirty="0"/>
              <a:t>opening tag</a:t>
            </a:r>
            <a:r>
              <a:rPr lang="en-US" sz="3200" dirty="0"/>
              <a:t> of an HTML element</a:t>
            </a:r>
          </a:p>
          <a:p>
            <a:pPr marL="57150" indent="0">
              <a:buNone/>
            </a:pPr>
            <a:endParaRPr lang="en-US" dirty="0"/>
          </a:p>
          <a:p>
            <a:pPr marL="57150" indent="0" algn="ctr">
              <a:buNone/>
            </a:pP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54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5400" dirty="0">
                <a:solidFill>
                  <a:srgbClr val="0000FF"/>
                </a:solidFill>
                <a:latin typeface="Consolas" panose="020B0609020204030204" pitchFamily="49" charset="0"/>
              </a:rPr>
              <a:t>"picture.jpg"</a:t>
            </a: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Attribute name</a:t>
            </a:r>
            <a:r>
              <a:rPr lang="en-US" sz="3200" dirty="0"/>
              <a:t>, equals sign, </a:t>
            </a:r>
            <a:r>
              <a:rPr lang="en-US" sz="3200" dirty="0">
                <a:solidFill>
                  <a:srgbClr val="0070C0"/>
                </a:solidFill>
              </a:rPr>
              <a:t>quotation marks, attribute value</a:t>
            </a:r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9685</TotalTime>
  <Words>907</Words>
  <Application>Microsoft Office PowerPoint</Application>
  <PresentationFormat>Widescreen</PresentationFormat>
  <Paragraphs>146</Paragraphs>
  <Slides>22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</vt:lpstr>
      <vt:lpstr>Arial Black</vt:lpstr>
      <vt:lpstr>Calibri</vt:lpstr>
      <vt:lpstr>Consolas</vt:lpstr>
      <vt:lpstr>Wingdings</vt:lpstr>
      <vt:lpstr>Hyland 2019</vt:lpstr>
      <vt:lpstr>More HTML Elements</vt:lpstr>
      <vt:lpstr>Agenda</vt:lpstr>
      <vt:lpstr>Lists in HTML</vt:lpstr>
      <vt:lpstr>The list elements: ul and ol</vt:lpstr>
      <vt:lpstr>Parent/child relationships in HTML</vt:lpstr>
      <vt:lpstr>List Example</vt:lpstr>
      <vt:lpstr>HTML Attributes</vt:lpstr>
      <vt:lpstr>Attribute example: The image element</vt:lpstr>
      <vt:lpstr>What are attributes?</vt:lpstr>
      <vt:lpstr>Mini-quiz</vt:lpstr>
      <vt:lpstr>Attributes Examples</vt:lpstr>
      <vt:lpstr>HTML Links</vt:lpstr>
      <vt:lpstr>What is a link on a website?</vt:lpstr>
      <vt:lpstr>How to make a link in html – a element</vt:lpstr>
      <vt:lpstr>Link Examples</vt:lpstr>
      <vt:lpstr>MULTIPLE pages</vt:lpstr>
      <vt:lpstr>Adding a new file in replit</vt:lpstr>
      <vt:lpstr>Linking to the new file with an a element</vt:lpstr>
      <vt:lpstr>Multiple Pages Examples</vt:lpstr>
      <vt:lpstr>BONUS: Embedding youtube videos</vt:lpstr>
      <vt:lpstr>Embedded Youtube Video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112</cp:revision>
  <dcterms:created xsi:type="dcterms:W3CDTF">2019-03-11T04:04:09Z</dcterms:created>
  <dcterms:modified xsi:type="dcterms:W3CDTF">2021-05-25T16:00:33Z</dcterms:modified>
</cp:coreProperties>
</file>